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 id="261"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1/7/2020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1/7/2020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27984-07FB-45CB-80B3-BA4440EE8009}"/>
              </a:ext>
            </a:extLst>
          </p:cNvPr>
          <p:cNvSpPr>
            <a:spLocks noGrp="1"/>
          </p:cNvSpPr>
          <p:nvPr>
            <p:ph type="ctrTitle"/>
          </p:nvPr>
        </p:nvSpPr>
        <p:spPr>
          <a:xfrm>
            <a:off x="1876424" y="104775"/>
            <a:ext cx="8791575" cy="2105025"/>
          </a:xfrm>
        </p:spPr>
        <p:txBody>
          <a:bodyPr>
            <a:normAutofit/>
          </a:bodyPr>
          <a:lstStyle/>
          <a:p>
            <a:pPr algn="ctr"/>
            <a:r>
              <a:rPr lang="en-IN" sz="6600" b="1" u="sng" dirty="0">
                <a:latin typeface="Arial Black" panose="020B0A04020102020204" pitchFamily="34" charset="0"/>
              </a:rPr>
              <a:t>PROBLEM STATEMENT</a:t>
            </a:r>
          </a:p>
        </p:txBody>
      </p:sp>
      <p:sp>
        <p:nvSpPr>
          <p:cNvPr id="3" name="Subtitle 2">
            <a:extLst>
              <a:ext uri="{FF2B5EF4-FFF2-40B4-BE49-F238E27FC236}">
                <a16:creationId xmlns:a16="http://schemas.microsoft.com/office/drawing/2014/main" id="{BC3B8FEE-E419-47FC-B338-59E3DC5BF35C}"/>
              </a:ext>
            </a:extLst>
          </p:cNvPr>
          <p:cNvSpPr>
            <a:spLocks noGrp="1"/>
          </p:cNvSpPr>
          <p:nvPr>
            <p:ph type="subTitle" idx="1"/>
          </p:nvPr>
        </p:nvSpPr>
        <p:spPr>
          <a:xfrm>
            <a:off x="1400176" y="2876550"/>
            <a:ext cx="9267824" cy="2381250"/>
          </a:xfrm>
        </p:spPr>
        <p:txBody>
          <a:bodyPr>
            <a:normAutofit fontScale="92500" lnSpcReduction="10000"/>
          </a:bodyPr>
          <a:lstStyle/>
          <a:p>
            <a:pPr algn="ctr"/>
            <a:r>
              <a:rPr lang="en-US" sz="3600" b="1" dirty="0">
                <a:solidFill>
                  <a:schemeClr val="accent1">
                    <a:lumMod val="20000"/>
                    <a:lumOff val="80000"/>
                  </a:schemeClr>
                </a:solidFill>
                <a:latin typeface="Arial Rounded MT Bold" panose="020F0704030504030204" pitchFamily="34" charset="0"/>
              </a:rPr>
              <a:t>Voice controlled bot which can follow the voice command with ultrasonic sensor and can detects any obstacles .</a:t>
            </a:r>
            <a:endParaRPr lang="en-IN" sz="3600" b="1" dirty="0">
              <a:solidFill>
                <a:schemeClr val="accent1">
                  <a:lumMod val="20000"/>
                  <a:lumOff val="80000"/>
                </a:schemeClr>
              </a:solidFill>
              <a:latin typeface="Arial Rounded MT Bold" panose="020F0704030504030204" pitchFamily="34" charset="0"/>
            </a:endParaRPr>
          </a:p>
        </p:txBody>
      </p:sp>
    </p:spTree>
    <p:extLst>
      <p:ext uri="{BB962C8B-B14F-4D97-AF65-F5344CB8AC3E}">
        <p14:creationId xmlns:p14="http://schemas.microsoft.com/office/powerpoint/2010/main" val="366881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20200104-WA0000">
            <a:hlinkClick r:id="" action="ppaction://media"/>
            <a:extLst>
              <a:ext uri="{FF2B5EF4-FFF2-40B4-BE49-F238E27FC236}">
                <a16:creationId xmlns:a16="http://schemas.microsoft.com/office/drawing/2014/main" id="{F0CD8DBA-5B03-40A8-BCB5-E215DE5B099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19524" y="72489"/>
            <a:ext cx="4314825" cy="6699786"/>
          </a:xfrm>
        </p:spPr>
      </p:pic>
    </p:spTree>
    <p:extLst>
      <p:ext uri="{BB962C8B-B14F-4D97-AF65-F5344CB8AC3E}">
        <p14:creationId xmlns:p14="http://schemas.microsoft.com/office/powerpoint/2010/main" val="72317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CB69-8823-45F3-89E6-C546C4DA3932}"/>
              </a:ext>
            </a:extLst>
          </p:cNvPr>
          <p:cNvSpPr>
            <a:spLocks noGrp="1"/>
          </p:cNvSpPr>
          <p:nvPr>
            <p:ph type="title"/>
          </p:nvPr>
        </p:nvSpPr>
        <p:spPr>
          <a:xfrm>
            <a:off x="1141413" y="0"/>
            <a:ext cx="9905998" cy="978408"/>
          </a:xfrm>
        </p:spPr>
        <p:txBody>
          <a:bodyPr>
            <a:normAutofit/>
          </a:bodyPr>
          <a:lstStyle/>
          <a:p>
            <a:pPr algn="ctr"/>
            <a:r>
              <a:rPr lang="en-IN" sz="4800" b="1" u="sng" dirty="0"/>
              <a:t>HARDWARE USED</a:t>
            </a:r>
          </a:p>
        </p:txBody>
      </p:sp>
      <p:sp>
        <p:nvSpPr>
          <p:cNvPr id="3" name="Content Placeholder 2">
            <a:extLst>
              <a:ext uri="{FF2B5EF4-FFF2-40B4-BE49-F238E27FC236}">
                <a16:creationId xmlns:a16="http://schemas.microsoft.com/office/drawing/2014/main" id="{DEAC88DC-AD3D-44D0-9198-A731BF0B870B}"/>
              </a:ext>
            </a:extLst>
          </p:cNvPr>
          <p:cNvSpPr>
            <a:spLocks noGrp="1"/>
          </p:cNvSpPr>
          <p:nvPr>
            <p:ph idx="1"/>
          </p:nvPr>
        </p:nvSpPr>
        <p:spPr>
          <a:xfrm>
            <a:off x="152490" y="676656"/>
            <a:ext cx="10894921" cy="6038469"/>
          </a:xfrm>
        </p:spPr>
        <p:txBody>
          <a:bodyPr>
            <a:noAutofit/>
          </a:bodyPr>
          <a:lstStyle/>
          <a:p>
            <a:r>
              <a:rPr lang="en-IN" b="1" dirty="0">
                <a:latin typeface="Arial Rounded MT Bold" panose="020F0704030504030204" pitchFamily="34" charset="0"/>
              </a:rPr>
              <a:t>Arduino Uno - 1 piece</a:t>
            </a:r>
          </a:p>
          <a:p>
            <a:r>
              <a:rPr lang="en-IN" b="1" dirty="0">
                <a:latin typeface="Arial Rounded MT Bold" panose="020F0704030504030204" pitchFamily="34" charset="0"/>
              </a:rPr>
              <a:t>Ultrasonic sensor-3piece</a:t>
            </a:r>
          </a:p>
          <a:p>
            <a:r>
              <a:rPr lang="en-IN" b="1" dirty="0">
                <a:latin typeface="Arial Rounded MT Bold" panose="020F0704030504030204" pitchFamily="34" charset="0"/>
              </a:rPr>
              <a:t>Chassis - 1 piece</a:t>
            </a:r>
          </a:p>
          <a:p>
            <a:r>
              <a:rPr lang="en-IN" b="1" dirty="0">
                <a:latin typeface="Arial Rounded MT Bold" panose="020F0704030504030204" pitchFamily="34" charset="0"/>
              </a:rPr>
              <a:t>DC motor- 2 pieces</a:t>
            </a:r>
          </a:p>
          <a:p>
            <a:r>
              <a:rPr lang="en-IN" b="1" dirty="0">
                <a:latin typeface="Arial Rounded MT Bold" panose="020F0704030504030204" pitchFamily="34" charset="0"/>
              </a:rPr>
              <a:t>Castor wheel-1 piece</a:t>
            </a:r>
          </a:p>
          <a:p>
            <a:r>
              <a:rPr lang="en-IN" b="1" dirty="0">
                <a:latin typeface="Arial Rounded MT Bold" panose="020F0704030504030204" pitchFamily="34" charset="0"/>
              </a:rPr>
              <a:t>Standard wheel-2 piece</a:t>
            </a:r>
          </a:p>
          <a:p>
            <a:r>
              <a:rPr lang="en-IN" b="1" dirty="0">
                <a:latin typeface="Arial Rounded MT Bold" panose="020F0704030504030204" pitchFamily="34" charset="0"/>
              </a:rPr>
              <a:t>Motor driver (L293D)-1 piece</a:t>
            </a:r>
          </a:p>
          <a:p>
            <a:r>
              <a:rPr lang="en-IN" b="1" dirty="0">
                <a:latin typeface="Arial Rounded MT Bold" panose="020F0704030504030204" pitchFamily="34" charset="0"/>
              </a:rPr>
              <a:t>Power source</a:t>
            </a:r>
          </a:p>
          <a:p>
            <a:r>
              <a:rPr lang="en-IN" b="1" dirty="0">
                <a:latin typeface="Arial Rounded MT Bold" panose="020F0704030504030204" pitchFamily="34" charset="0"/>
              </a:rPr>
              <a:t>Bread board</a:t>
            </a:r>
          </a:p>
          <a:p>
            <a:r>
              <a:rPr lang="en-IN" b="1" dirty="0">
                <a:latin typeface="Arial Rounded MT Bold" panose="020F0704030504030204" pitchFamily="34" charset="0"/>
              </a:rPr>
              <a:t>Bluetooth module(HC 05)</a:t>
            </a:r>
          </a:p>
          <a:p>
            <a:r>
              <a:rPr lang="en-IN" b="1" dirty="0">
                <a:latin typeface="Arial Rounded MT Bold" panose="020F0704030504030204" pitchFamily="34" charset="0"/>
              </a:rPr>
              <a:t>Piezo Buzzer</a:t>
            </a:r>
          </a:p>
        </p:txBody>
      </p:sp>
      <p:pic>
        <p:nvPicPr>
          <p:cNvPr id="5" name="Picture 4">
            <a:extLst>
              <a:ext uri="{FF2B5EF4-FFF2-40B4-BE49-F238E27FC236}">
                <a16:creationId xmlns:a16="http://schemas.microsoft.com/office/drawing/2014/main" id="{AF949A47-BD14-44CF-9D9C-3EAF204E9988}"/>
              </a:ext>
            </a:extLst>
          </p:cNvPr>
          <p:cNvPicPr>
            <a:picLocks noChangeAspect="1"/>
          </p:cNvPicPr>
          <p:nvPr/>
        </p:nvPicPr>
        <p:blipFill>
          <a:blip r:embed="rId2"/>
          <a:stretch>
            <a:fillRect/>
          </a:stretch>
        </p:blipFill>
        <p:spPr>
          <a:xfrm>
            <a:off x="5094817" y="900211"/>
            <a:ext cx="2894838" cy="2348260"/>
          </a:xfrm>
          <a:prstGeom prst="rect">
            <a:avLst/>
          </a:prstGeom>
        </p:spPr>
      </p:pic>
      <p:pic>
        <p:nvPicPr>
          <p:cNvPr id="7" name="Picture 6">
            <a:extLst>
              <a:ext uri="{FF2B5EF4-FFF2-40B4-BE49-F238E27FC236}">
                <a16:creationId xmlns:a16="http://schemas.microsoft.com/office/drawing/2014/main" id="{839AC9F1-6083-4B93-B6FF-E8B692FBE0FB}"/>
              </a:ext>
            </a:extLst>
          </p:cNvPr>
          <p:cNvPicPr>
            <a:picLocks noChangeAspect="1"/>
          </p:cNvPicPr>
          <p:nvPr/>
        </p:nvPicPr>
        <p:blipFill>
          <a:blip r:embed="rId3"/>
          <a:stretch>
            <a:fillRect/>
          </a:stretch>
        </p:blipFill>
        <p:spPr>
          <a:xfrm>
            <a:off x="5094818" y="3280408"/>
            <a:ext cx="3968396" cy="1691831"/>
          </a:xfrm>
          <a:prstGeom prst="rect">
            <a:avLst/>
          </a:prstGeom>
        </p:spPr>
      </p:pic>
      <p:pic>
        <p:nvPicPr>
          <p:cNvPr id="9" name="Picture 8">
            <a:extLst>
              <a:ext uri="{FF2B5EF4-FFF2-40B4-BE49-F238E27FC236}">
                <a16:creationId xmlns:a16="http://schemas.microsoft.com/office/drawing/2014/main" id="{48D6C0C8-A02E-4AF6-9A65-BFF5A393B820}"/>
              </a:ext>
            </a:extLst>
          </p:cNvPr>
          <p:cNvPicPr>
            <a:picLocks noChangeAspect="1"/>
          </p:cNvPicPr>
          <p:nvPr/>
        </p:nvPicPr>
        <p:blipFill rotWithShape="1">
          <a:blip r:embed="rId4"/>
          <a:srcRect l="25093" r="24254"/>
          <a:stretch/>
        </p:blipFill>
        <p:spPr>
          <a:xfrm>
            <a:off x="9144672" y="3280408"/>
            <a:ext cx="2894838" cy="2348260"/>
          </a:xfrm>
          <a:prstGeom prst="rect">
            <a:avLst/>
          </a:prstGeom>
        </p:spPr>
      </p:pic>
      <p:pic>
        <p:nvPicPr>
          <p:cNvPr id="12" name="Picture 11">
            <a:extLst>
              <a:ext uri="{FF2B5EF4-FFF2-40B4-BE49-F238E27FC236}">
                <a16:creationId xmlns:a16="http://schemas.microsoft.com/office/drawing/2014/main" id="{436ECFE6-529E-4A40-8682-279925FDCB62}"/>
              </a:ext>
            </a:extLst>
          </p:cNvPr>
          <p:cNvPicPr>
            <a:picLocks noChangeAspect="1"/>
          </p:cNvPicPr>
          <p:nvPr/>
        </p:nvPicPr>
        <p:blipFill rotWithShape="1">
          <a:blip r:embed="rId5"/>
          <a:srcRect l="38062" r="13965"/>
          <a:stretch/>
        </p:blipFill>
        <p:spPr>
          <a:xfrm>
            <a:off x="8101584" y="868273"/>
            <a:ext cx="3877055" cy="2348261"/>
          </a:xfrm>
          <a:prstGeom prst="rect">
            <a:avLst/>
          </a:prstGeom>
        </p:spPr>
      </p:pic>
      <p:pic>
        <p:nvPicPr>
          <p:cNvPr id="16" name="Picture 15">
            <a:extLst>
              <a:ext uri="{FF2B5EF4-FFF2-40B4-BE49-F238E27FC236}">
                <a16:creationId xmlns:a16="http://schemas.microsoft.com/office/drawing/2014/main" id="{31A84AD4-E7EC-4E9F-9A61-DA1B9ACB3720}"/>
              </a:ext>
            </a:extLst>
          </p:cNvPr>
          <p:cNvPicPr>
            <a:picLocks noChangeAspect="1"/>
          </p:cNvPicPr>
          <p:nvPr/>
        </p:nvPicPr>
        <p:blipFill rotWithShape="1">
          <a:blip r:embed="rId6"/>
          <a:srcRect t="29071" b="24179"/>
          <a:stretch/>
        </p:blipFill>
        <p:spPr>
          <a:xfrm>
            <a:off x="5094817" y="5100076"/>
            <a:ext cx="3847163" cy="1678922"/>
          </a:xfrm>
          <a:prstGeom prst="rect">
            <a:avLst/>
          </a:prstGeom>
        </p:spPr>
      </p:pic>
    </p:spTree>
    <p:extLst>
      <p:ext uri="{BB962C8B-B14F-4D97-AF65-F5344CB8AC3E}">
        <p14:creationId xmlns:p14="http://schemas.microsoft.com/office/powerpoint/2010/main" val="2521200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847CE-67CB-49FA-82D6-75DE082E2485}"/>
              </a:ext>
            </a:extLst>
          </p:cNvPr>
          <p:cNvSpPr>
            <a:spLocks noGrp="1"/>
          </p:cNvSpPr>
          <p:nvPr>
            <p:ph type="title"/>
          </p:nvPr>
        </p:nvSpPr>
        <p:spPr/>
        <p:txBody>
          <a:bodyPr>
            <a:noAutofit/>
          </a:bodyPr>
          <a:lstStyle/>
          <a:p>
            <a:pPr algn="ctr"/>
            <a:r>
              <a:rPr lang="en-US" sz="5400" b="1" u="sng" dirty="0"/>
              <a:t>SOFTWARE USED</a:t>
            </a:r>
            <a:br>
              <a:rPr lang="en-US" sz="5400" b="1" u="sng" dirty="0"/>
            </a:br>
            <a:endParaRPr lang="en-IN" sz="5400" b="1" u="sng" dirty="0"/>
          </a:p>
        </p:txBody>
      </p:sp>
      <p:sp>
        <p:nvSpPr>
          <p:cNvPr id="3" name="Content Placeholder 2">
            <a:extLst>
              <a:ext uri="{FF2B5EF4-FFF2-40B4-BE49-F238E27FC236}">
                <a16:creationId xmlns:a16="http://schemas.microsoft.com/office/drawing/2014/main" id="{32FF1F27-1F06-45BA-8BE4-23CF31DBCA35}"/>
              </a:ext>
            </a:extLst>
          </p:cNvPr>
          <p:cNvSpPr>
            <a:spLocks noGrp="1"/>
          </p:cNvSpPr>
          <p:nvPr>
            <p:ph idx="1"/>
          </p:nvPr>
        </p:nvSpPr>
        <p:spPr/>
        <p:txBody>
          <a:bodyPr>
            <a:normAutofit/>
          </a:bodyPr>
          <a:lstStyle/>
          <a:p>
            <a:r>
              <a:rPr lang="en-US" sz="2800" dirty="0">
                <a:latin typeface="Arial Rounded MT Bold" panose="020F0704030504030204" pitchFamily="34" charset="0"/>
              </a:rPr>
              <a:t>Arduino Voice Control App</a:t>
            </a:r>
          </a:p>
          <a:p>
            <a:r>
              <a:rPr lang="en-IN" sz="2800" dirty="0">
                <a:latin typeface="Arial Rounded MT Bold" panose="020F0704030504030204" pitchFamily="34" charset="0"/>
              </a:rPr>
              <a:t>Arduino Integrated Development Environment (</a:t>
            </a:r>
            <a:r>
              <a:rPr lang="en-US" sz="2800" dirty="0">
                <a:latin typeface="Arial Rounded MT Bold" panose="020F0704030504030204" pitchFamily="34" charset="0"/>
              </a:rPr>
              <a:t>IDE)</a:t>
            </a:r>
            <a:endParaRPr lang="en-IN" sz="2800" dirty="0">
              <a:latin typeface="Arial Rounded MT Bold" panose="020F0704030504030204" pitchFamily="34" charset="0"/>
            </a:endParaRPr>
          </a:p>
        </p:txBody>
      </p:sp>
    </p:spTree>
    <p:extLst>
      <p:ext uri="{BB962C8B-B14F-4D97-AF65-F5344CB8AC3E}">
        <p14:creationId xmlns:p14="http://schemas.microsoft.com/office/powerpoint/2010/main" val="386553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812C1-CABA-449F-A7BD-19596AC52A84}"/>
              </a:ext>
            </a:extLst>
          </p:cNvPr>
          <p:cNvSpPr>
            <a:spLocks noGrp="1"/>
          </p:cNvSpPr>
          <p:nvPr>
            <p:ph type="title"/>
          </p:nvPr>
        </p:nvSpPr>
        <p:spPr/>
        <p:txBody>
          <a:bodyPr>
            <a:normAutofit/>
          </a:bodyPr>
          <a:lstStyle/>
          <a:p>
            <a:pPr algn="ctr"/>
            <a:r>
              <a:rPr lang="en-US" sz="4800" b="1" u="sng" dirty="0"/>
              <a:t>Working </a:t>
            </a:r>
            <a:r>
              <a:rPr lang="en-IN" sz="4800" b="1" u="sng" dirty="0"/>
              <a:t>Principle</a:t>
            </a:r>
          </a:p>
        </p:txBody>
      </p:sp>
      <p:sp>
        <p:nvSpPr>
          <p:cNvPr id="3" name="Content Placeholder 2">
            <a:extLst>
              <a:ext uri="{FF2B5EF4-FFF2-40B4-BE49-F238E27FC236}">
                <a16:creationId xmlns:a16="http://schemas.microsoft.com/office/drawing/2014/main" id="{D5EBBC79-75CA-44C8-BA14-E2E1FC02D41E}"/>
              </a:ext>
            </a:extLst>
          </p:cNvPr>
          <p:cNvSpPr>
            <a:spLocks noGrp="1"/>
          </p:cNvSpPr>
          <p:nvPr>
            <p:ph idx="1"/>
          </p:nvPr>
        </p:nvSpPr>
        <p:spPr/>
        <p:txBody>
          <a:bodyPr>
            <a:noAutofit/>
          </a:bodyPr>
          <a:lstStyle/>
          <a:p>
            <a:pPr algn="just"/>
            <a:r>
              <a:rPr lang="en-US" sz="2800" dirty="0">
                <a:latin typeface="Arial Rounded MT Bold" panose="020F0704030504030204" pitchFamily="34" charset="0"/>
              </a:rPr>
              <a:t>The communication between the robot and the android application is carried over by the Bluetooth link between the phone’s Bluetooth and the Bluetooth device in the Robot. The ASCII commands are sent from the phone to the Robot which in turn checked by the Arduino for the control of the wheels according to the commands to move the robot in the desired direction.</a:t>
            </a:r>
          </a:p>
          <a:p>
            <a:pPr algn="just"/>
            <a:endParaRPr lang="en-IN" sz="2800" dirty="0">
              <a:latin typeface="Arial Rounded MT Bold" panose="020F0704030504030204" pitchFamily="34" charset="0"/>
            </a:endParaRPr>
          </a:p>
        </p:txBody>
      </p:sp>
    </p:spTree>
    <p:extLst>
      <p:ext uri="{BB962C8B-B14F-4D97-AF65-F5344CB8AC3E}">
        <p14:creationId xmlns:p14="http://schemas.microsoft.com/office/powerpoint/2010/main" val="311699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6B9EA-ACE8-4597-A291-27EF7A3CCC8C}"/>
              </a:ext>
            </a:extLst>
          </p:cNvPr>
          <p:cNvSpPr>
            <a:spLocks noGrp="1"/>
          </p:cNvSpPr>
          <p:nvPr>
            <p:ph type="title"/>
          </p:nvPr>
        </p:nvSpPr>
        <p:spPr>
          <a:xfrm>
            <a:off x="1141413" y="-574158"/>
            <a:ext cx="9905998" cy="2671246"/>
          </a:xfrm>
        </p:spPr>
        <p:txBody>
          <a:bodyPr>
            <a:normAutofit/>
          </a:bodyPr>
          <a:lstStyle/>
          <a:p>
            <a:pPr algn="ctr"/>
            <a:r>
              <a:rPr lang="en-US" sz="4400" b="1" u="sng" dirty="0"/>
              <a:t>approach</a:t>
            </a:r>
            <a:endParaRPr lang="en-IN" sz="4400" b="1" u="sng" dirty="0"/>
          </a:p>
        </p:txBody>
      </p:sp>
      <p:sp>
        <p:nvSpPr>
          <p:cNvPr id="3" name="Content Placeholder 2">
            <a:extLst>
              <a:ext uri="{FF2B5EF4-FFF2-40B4-BE49-F238E27FC236}">
                <a16:creationId xmlns:a16="http://schemas.microsoft.com/office/drawing/2014/main" id="{E6BB2D22-528A-478B-902A-C5A2CC339168}"/>
              </a:ext>
            </a:extLst>
          </p:cNvPr>
          <p:cNvSpPr>
            <a:spLocks noGrp="1"/>
          </p:cNvSpPr>
          <p:nvPr>
            <p:ph idx="1"/>
          </p:nvPr>
        </p:nvSpPr>
        <p:spPr>
          <a:xfrm>
            <a:off x="1141412" y="1828800"/>
            <a:ext cx="9905999" cy="3962401"/>
          </a:xfrm>
        </p:spPr>
        <p:txBody>
          <a:bodyPr>
            <a:noAutofit/>
          </a:bodyPr>
          <a:lstStyle/>
          <a:p>
            <a:r>
              <a:rPr lang="en-US" dirty="0">
                <a:latin typeface="Arial Rounded MT Bold" panose="020F0704030504030204" pitchFamily="34" charset="0"/>
              </a:rPr>
              <a:t>DC BO Motors attach to the chassis</a:t>
            </a:r>
          </a:p>
          <a:p>
            <a:r>
              <a:rPr lang="en-US" dirty="0">
                <a:latin typeface="Arial Rounded MT Bold" panose="020F0704030504030204" pitchFamily="34" charset="0"/>
              </a:rPr>
              <a:t>The Arduino UNO board, Mini breadboard, Motor Driver attached to the chassis.</a:t>
            </a:r>
          </a:p>
          <a:p>
            <a:r>
              <a:rPr lang="en-US" dirty="0">
                <a:latin typeface="Arial Rounded MT Bold" panose="020F0704030504030204" pitchFamily="34" charset="0"/>
              </a:rPr>
              <a:t>Fixing the Ultrasonic sensor in all the three directions.</a:t>
            </a:r>
          </a:p>
          <a:p>
            <a:r>
              <a:rPr lang="en-US" dirty="0">
                <a:latin typeface="Arial Rounded MT Bold" panose="020F0704030504030204" pitchFamily="34" charset="0"/>
              </a:rPr>
              <a:t>Wheels attach to DC Motors and Bluetooth module attach to the circuit.</a:t>
            </a:r>
          </a:p>
          <a:p>
            <a:r>
              <a:rPr lang="en-US" dirty="0">
                <a:latin typeface="Arial Rounded MT Bold" panose="020F0704030504030204" pitchFamily="34" charset="0"/>
              </a:rPr>
              <a:t>Now uploaded the code to the Arduino.</a:t>
            </a:r>
          </a:p>
          <a:p>
            <a:r>
              <a:rPr lang="en-US" dirty="0">
                <a:latin typeface="Arial Rounded MT Bold" panose="020F0704030504030204" pitchFamily="34" charset="0"/>
              </a:rPr>
              <a:t>And let the fun begin……………</a:t>
            </a:r>
          </a:p>
          <a:p>
            <a:endParaRPr lang="en-IN" dirty="0">
              <a:latin typeface="Arial Rounded MT Bold" panose="020F0704030504030204" pitchFamily="34" charset="0"/>
            </a:endParaRPr>
          </a:p>
        </p:txBody>
      </p:sp>
    </p:spTree>
    <p:extLst>
      <p:ext uri="{BB962C8B-B14F-4D97-AF65-F5344CB8AC3E}">
        <p14:creationId xmlns:p14="http://schemas.microsoft.com/office/powerpoint/2010/main" val="165495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648B3-363F-4073-B393-C0E329339A81}"/>
              </a:ext>
            </a:extLst>
          </p:cNvPr>
          <p:cNvSpPr>
            <a:spLocks noGrp="1"/>
          </p:cNvSpPr>
          <p:nvPr>
            <p:ph type="title"/>
          </p:nvPr>
        </p:nvSpPr>
        <p:spPr/>
        <p:txBody>
          <a:bodyPr>
            <a:normAutofit/>
          </a:bodyPr>
          <a:lstStyle/>
          <a:p>
            <a:pPr algn="ctr"/>
            <a:r>
              <a:rPr lang="en-US" sz="4800" b="1" u="sng" dirty="0"/>
              <a:t>working</a:t>
            </a:r>
            <a:endParaRPr lang="en-IN" sz="4800" b="1" u="sng" dirty="0"/>
          </a:p>
        </p:txBody>
      </p:sp>
      <p:sp>
        <p:nvSpPr>
          <p:cNvPr id="3" name="Content Placeholder 2">
            <a:extLst>
              <a:ext uri="{FF2B5EF4-FFF2-40B4-BE49-F238E27FC236}">
                <a16:creationId xmlns:a16="http://schemas.microsoft.com/office/drawing/2014/main" id="{32866B9F-F88C-4411-87CA-DBDA4112CEE4}"/>
              </a:ext>
            </a:extLst>
          </p:cNvPr>
          <p:cNvSpPr>
            <a:spLocks noGrp="1"/>
          </p:cNvSpPr>
          <p:nvPr>
            <p:ph idx="1"/>
          </p:nvPr>
        </p:nvSpPr>
        <p:spPr/>
        <p:txBody>
          <a:bodyPr>
            <a:normAutofit lnSpcReduction="10000"/>
          </a:bodyPr>
          <a:lstStyle/>
          <a:p>
            <a:r>
              <a:rPr lang="en-US" sz="2800" dirty="0">
                <a:latin typeface="Arial Rounded MT Bold" panose="020F0704030504030204" pitchFamily="34" charset="0"/>
              </a:rPr>
              <a:t>As the command is given to the bot it follows it, if commanded to move forward then it will follow but if there is any obstacle in front of if in the range of 6 cm then it will not follow that command and indicate by piezo buzzer.</a:t>
            </a:r>
          </a:p>
          <a:p>
            <a:r>
              <a:rPr lang="en-US" sz="2800" dirty="0">
                <a:latin typeface="Arial Rounded MT Bold" panose="020F0704030504030204" pitchFamily="34" charset="0"/>
              </a:rPr>
              <a:t>The same holds for left and right directions but the tone of piezo buzzer will be different.</a:t>
            </a:r>
            <a:endParaRPr lang="en-IN" sz="2800" dirty="0">
              <a:latin typeface="Arial Rounded MT Bold" panose="020F0704030504030204" pitchFamily="34" charset="0"/>
            </a:endParaRPr>
          </a:p>
        </p:txBody>
      </p:sp>
    </p:spTree>
    <p:extLst>
      <p:ext uri="{BB962C8B-B14F-4D97-AF65-F5344CB8AC3E}">
        <p14:creationId xmlns:p14="http://schemas.microsoft.com/office/powerpoint/2010/main" val="18761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5A0F-8D50-4F32-877D-01061E4F02C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5694D74-3729-4279-9424-7DD5CB45AD6F}"/>
              </a:ext>
            </a:extLst>
          </p:cNvPr>
          <p:cNvPicPr>
            <a:picLocks noGrp="1" noChangeAspect="1"/>
          </p:cNvPicPr>
          <p:nvPr>
            <p:ph idx="1"/>
          </p:nvPr>
        </p:nvPicPr>
        <p:blipFill rotWithShape="1">
          <a:blip r:embed="rId2"/>
          <a:srcRect l="22543" r="17052"/>
          <a:stretch/>
        </p:blipFill>
        <p:spPr>
          <a:xfrm>
            <a:off x="0" y="0"/>
            <a:ext cx="12192000" cy="6858000"/>
          </a:xfrm>
        </p:spPr>
      </p:pic>
    </p:spTree>
    <p:extLst>
      <p:ext uri="{BB962C8B-B14F-4D97-AF65-F5344CB8AC3E}">
        <p14:creationId xmlns:p14="http://schemas.microsoft.com/office/powerpoint/2010/main" val="490462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6C85D-3693-499E-8092-AEB0989E6D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7071A51-24E6-4A02-B2E9-9444B795B5F8}"/>
              </a:ext>
            </a:extLst>
          </p:cNvPr>
          <p:cNvPicPr>
            <a:picLocks noGrp="1" noChangeAspect="1"/>
          </p:cNvPicPr>
          <p:nvPr>
            <p:ph idx="1"/>
          </p:nvPr>
        </p:nvPicPr>
        <p:blipFill rotWithShape="1">
          <a:blip r:embed="rId2"/>
          <a:srcRect l="27238" r="16891"/>
          <a:stretch/>
        </p:blipFill>
        <p:spPr>
          <a:xfrm>
            <a:off x="0" y="1"/>
            <a:ext cx="12192000" cy="6858000"/>
          </a:xfrm>
        </p:spPr>
      </p:pic>
    </p:spTree>
    <p:extLst>
      <p:ext uri="{BB962C8B-B14F-4D97-AF65-F5344CB8AC3E}">
        <p14:creationId xmlns:p14="http://schemas.microsoft.com/office/powerpoint/2010/main" val="172606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0507-A78E-48DF-9FD4-D59630E92E99}"/>
              </a:ext>
            </a:extLst>
          </p:cNvPr>
          <p:cNvSpPr>
            <a:spLocks noGrp="1"/>
          </p:cNvSpPr>
          <p:nvPr>
            <p:ph type="title"/>
          </p:nvPr>
        </p:nvSpPr>
        <p:spPr/>
        <p:txBody>
          <a:bodyPr>
            <a:normAutofit/>
          </a:bodyPr>
          <a:lstStyle/>
          <a:p>
            <a:pPr algn="ctr"/>
            <a:r>
              <a:rPr lang="en-US" sz="4800" b="1" u="sng" dirty="0">
                <a:latin typeface="Arial Rounded MT Bold" panose="020F0704030504030204" pitchFamily="34" charset="0"/>
              </a:rPr>
              <a:t>How to use(commands)</a:t>
            </a:r>
            <a:endParaRPr lang="en-IN" sz="4800" b="1" u="sng" dirty="0">
              <a:latin typeface="Arial Rounded MT Bold" panose="020F0704030504030204" pitchFamily="34" charset="0"/>
            </a:endParaRPr>
          </a:p>
        </p:txBody>
      </p:sp>
      <p:graphicFrame>
        <p:nvGraphicFramePr>
          <p:cNvPr id="4" name="Content Placeholder 3">
            <a:extLst>
              <a:ext uri="{FF2B5EF4-FFF2-40B4-BE49-F238E27FC236}">
                <a16:creationId xmlns:a16="http://schemas.microsoft.com/office/drawing/2014/main" id="{A9679852-C7A4-44F9-91B8-575C6A6C62E8}"/>
              </a:ext>
            </a:extLst>
          </p:cNvPr>
          <p:cNvGraphicFramePr>
            <a:graphicFrameLocks noGrp="1"/>
          </p:cNvGraphicFramePr>
          <p:nvPr>
            <p:ph idx="1"/>
            <p:extLst>
              <p:ext uri="{D42A27DB-BD31-4B8C-83A1-F6EECF244321}">
                <p14:modId xmlns:p14="http://schemas.microsoft.com/office/powerpoint/2010/main" val="2316960933"/>
              </p:ext>
            </p:extLst>
          </p:nvPr>
        </p:nvGraphicFramePr>
        <p:xfrm>
          <a:off x="1381125" y="2238375"/>
          <a:ext cx="9666286" cy="4305300"/>
        </p:xfrm>
        <a:graphic>
          <a:graphicData uri="http://schemas.openxmlformats.org/drawingml/2006/table">
            <a:tbl>
              <a:tblPr/>
              <a:tblGrid>
                <a:gridCol w="4833143">
                  <a:extLst>
                    <a:ext uri="{9D8B030D-6E8A-4147-A177-3AD203B41FA5}">
                      <a16:colId xmlns:a16="http://schemas.microsoft.com/office/drawing/2014/main" val="3566626261"/>
                    </a:ext>
                  </a:extLst>
                </a:gridCol>
                <a:gridCol w="4833143">
                  <a:extLst>
                    <a:ext uri="{9D8B030D-6E8A-4147-A177-3AD203B41FA5}">
                      <a16:colId xmlns:a16="http://schemas.microsoft.com/office/drawing/2014/main" val="2402002800"/>
                    </a:ext>
                  </a:extLst>
                </a:gridCol>
              </a:tblGrid>
              <a:tr h="717550">
                <a:tc>
                  <a:txBody>
                    <a:bodyPr/>
                    <a:lstStyle/>
                    <a:p>
                      <a:pPr algn="ctr"/>
                      <a:r>
                        <a:rPr lang="en-IN" sz="2800" b="1" u="sng" dirty="0">
                          <a:effectLst/>
                          <a:latin typeface="Algerian" panose="04020705040A02060702" pitchFamily="82" charset="0"/>
                        </a:rPr>
                        <a:t>Control</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a:r>
                        <a:rPr lang="en-IN" sz="2800" b="1" u="sng" dirty="0">
                          <a:effectLst/>
                          <a:latin typeface="Algerian" panose="04020705040A02060702" pitchFamily="82" charset="0"/>
                        </a:rPr>
                        <a:t>Voice command</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37174757"/>
                  </a:ext>
                </a:extLst>
              </a:tr>
              <a:tr h="717550">
                <a:tc>
                  <a:txBody>
                    <a:bodyPr/>
                    <a:lstStyle/>
                    <a:p>
                      <a:pPr algn="ctr"/>
                      <a:r>
                        <a:rPr lang="en-IN" sz="2800" b="0" dirty="0">
                          <a:effectLst/>
                          <a:latin typeface="Arial Rounded MT Bold" panose="020F0704030504030204" pitchFamily="34" charset="0"/>
                        </a:rPr>
                        <a:t>Forward</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a:r>
                        <a:rPr lang="en-IN" sz="2800" b="0" dirty="0">
                          <a:effectLst/>
                          <a:latin typeface="Arial Rounded MT Bold" panose="020F0704030504030204" pitchFamily="34" charset="0"/>
                        </a:rPr>
                        <a:t>‘forward’</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59349153"/>
                  </a:ext>
                </a:extLst>
              </a:tr>
              <a:tr h="717550">
                <a:tc>
                  <a:txBody>
                    <a:bodyPr/>
                    <a:lstStyle/>
                    <a:p>
                      <a:pPr algn="ctr"/>
                      <a:r>
                        <a:rPr lang="en-IN" sz="2800" b="0" dirty="0">
                          <a:effectLst/>
                          <a:latin typeface="Arial Rounded MT Bold" panose="020F0704030504030204" pitchFamily="34" charset="0"/>
                        </a:rPr>
                        <a:t>Backward</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a:r>
                        <a:rPr lang="en-IN" sz="2800" b="0" dirty="0">
                          <a:effectLst/>
                          <a:latin typeface="Arial Rounded MT Bold" panose="020F0704030504030204" pitchFamily="34" charset="0"/>
                        </a:rPr>
                        <a:t>‘reverse’</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304334685"/>
                  </a:ext>
                </a:extLst>
              </a:tr>
              <a:tr h="717550">
                <a:tc>
                  <a:txBody>
                    <a:bodyPr/>
                    <a:lstStyle/>
                    <a:p>
                      <a:pPr algn="ctr"/>
                      <a:r>
                        <a:rPr lang="en-IN" sz="2800" b="0" dirty="0">
                          <a:effectLst/>
                          <a:latin typeface="Arial Rounded MT Bold" panose="020F0704030504030204" pitchFamily="34" charset="0"/>
                        </a:rPr>
                        <a:t>Left</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a:r>
                        <a:rPr lang="en-IN" sz="2800" b="0" dirty="0">
                          <a:effectLst/>
                          <a:latin typeface="Arial Rounded MT Bold" panose="020F0704030504030204" pitchFamily="34" charset="0"/>
                        </a:rPr>
                        <a:t>‘Left’</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0346359"/>
                  </a:ext>
                </a:extLst>
              </a:tr>
              <a:tr h="717550">
                <a:tc>
                  <a:txBody>
                    <a:bodyPr/>
                    <a:lstStyle/>
                    <a:p>
                      <a:pPr algn="ctr"/>
                      <a:r>
                        <a:rPr lang="en-IN" sz="2800" b="0">
                          <a:effectLst/>
                          <a:latin typeface="Arial Rounded MT Bold" panose="020F0704030504030204" pitchFamily="34" charset="0"/>
                        </a:rPr>
                        <a:t>Right</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a:r>
                        <a:rPr lang="en-IN" sz="2800" b="0" dirty="0">
                          <a:effectLst/>
                          <a:latin typeface="Arial Rounded MT Bold" panose="020F0704030504030204" pitchFamily="34" charset="0"/>
                        </a:rPr>
                        <a:t>‘Right’</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26859588"/>
                  </a:ext>
                </a:extLst>
              </a:tr>
              <a:tr h="717550">
                <a:tc>
                  <a:txBody>
                    <a:bodyPr/>
                    <a:lstStyle/>
                    <a:p>
                      <a:pPr algn="ctr"/>
                      <a:r>
                        <a:rPr lang="en-IN" sz="2800" b="0">
                          <a:effectLst/>
                          <a:latin typeface="Arial Rounded MT Bold" panose="020F0704030504030204" pitchFamily="34" charset="0"/>
                        </a:rPr>
                        <a:t>Stop</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a:r>
                        <a:rPr lang="en-IN" sz="2800" b="0" dirty="0">
                          <a:effectLst/>
                          <a:latin typeface="Arial Rounded MT Bold" panose="020F0704030504030204" pitchFamily="34" charset="0"/>
                        </a:rPr>
                        <a:t>‘Stop’</a:t>
                      </a:r>
                    </a:p>
                  </a:txBody>
                  <a:tcPr marL="44450" marR="444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69044402"/>
                  </a:ext>
                </a:extLst>
              </a:tr>
            </a:tbl>
          </a:graphicData>
        </a:graphic>
      </p:graphicFrame>
    </p:spTree>
    <p:extLst>
      <p:ext uri="{BB962C8B-B14F-4D97-AF65-F5344CB8AC3E}">
        <p14:creationId xmlns:p14="http://schemas.microsoft.com/office/powerpoint/2010/main" val="20451348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TM04033919[[fn=Circuit]]</Template>
  <TotalTime>89</TotalTime>
  <Words>301</Words>
  <Application>Microsoft Office PowerPoint</Application>
  <PresentationFormat>Widescreen</PresentationFormat>
  <Paragraphs>42</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Algerian</vt:lpstr>
      <vt:lpstr>Arial</vt:lpstr>
      <vt:lpstr>Arial Black</vt:lpstr>
      <vt:lpstr>Arial Rounded MT Bold</vt:lpstr>
      <vt:lpstr>Tw Cen MT</vt:lpstr>
      <vt:lpstr>Circuit</vt:lpstr>
      <vt:lpstr>PROBLEM STATEMENT</vt:lpstr>
      <vt:lpstr>HARDWARE USED</vt:lpstr>
      <vt:lpstr>SOFTWARE USED </vt:lpstr>
      <vt:lpstr>Working Principle</vt:lpstr>
      <vt:lpstr>approach</vt:lpstr>
      <vt:lpstr>working</vt:lpstr>
      <vt:lpstr>PowerPoint Presentation</vt:lpstr>
      <vt:lpstr>PowerPoint Presentation</vt:lpstr>
      <vt:lpstr>How to use(commands)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JATIN JAIN</dc:creator>
  <cp:lastModifiedBy>JATIN JAIN</cp:lastModifiedBy>
  <cp:revision>11</cp:revision>
  <dcterms:created xsi:type="dcterms:W3CDTF">2020-01-07T05:22:48Z</dcterms:created>
  <dcterms:modified xsi:type="dcterms:W3CDTF">2020-01-07T13:05:59Z</dcterms:modified>
</cp:coreProperties>
</file>